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0"/>
  </p:handoutMasterIdLst>
  <p:sldIdLst>
    <p:sldId id="256" r:id="rId2"/>
    <p:sldId id="257" r:id="rId3"/>
    <p:sldId id="259" r:id="rId4"/>
    <p:sldId id="260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7" r:id="rId13"/>
    <p:sldId id="271" r:id="rId14"/>
    <p:sldId id="272" r:id="rId15"/>
    <p:sldId id="273" r:id="rId16"/>
    <p:sldId id="274" r:id="rId17"/>
    <p:sldId id="275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AE048-953D-4497-A01A-81B2EF5442EE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B430C-9980-475E-81E3-630E7A6B4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56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4DCEEAF-FEBF-4346-9D54-35BA94160DF8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035D33B-FB5F-47D8-B235-67A87FC0F6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86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EEAF-FEBF-4346-9D54-35BA94160DF8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D33B-FB5F-47D8-B235-67A87FC0F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1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EEAF-FEBF-4346-9D54-35BA94160DF8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D33B-FB5F-47D8-B235-67A87FC0F6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39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EEAF-FEBF-4346-9D54-35BA94160DF8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D33B-FB5F-47D8-B235-67A87FC0F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29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EEAF-FEBF-4346-9D54-35BA94160DF8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D33B-FB5F-47D8-B235-67A87FC0F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67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EEAF-FEBF-4346-9D54-35BA94160DF8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D33B-FB5F-47D8-B235-67A87FC0F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447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EEAF-FEBF-4346-9D54-35BA94160DF8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D33B-FB5F-47D8-B235-67A87FC0F6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318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EEAF-FEBF-4346-9D54-35BA94160DF8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D33B-FB5F-47D8-B235-67A87FC0F6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864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EEAF-FEBF-4346-9D54-35BA94160DF8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D33B-FB5F-47D8-B235-67A87FC0F6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68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EEAF-FEBF-4346-9D54-35BA94160DF8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D33B-FB5F-47D8-B235-67A87FC0F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6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EEAF-FEBF-4346-9D54-35BA94160DF8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D33B-FB5F-47D8-B235-67A87FC0F6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82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EEAF-FEBF-4346-9D54-35BA94160DF8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D33B-FB5F-47D8-B235-67A87FC0F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EEAF-FEBF-4346-9D54-35BA94160DF8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D33B-FB5F-47D8-B235-67A87FC0F6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05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EEAF-FEBF-4346-9D54-35BA94160DF8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D33B-FB5F-47D8-B235-67A87FC0F6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03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EEAF-FEBF-4346-9D54-35BA94160DF8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D33B-FB5F-47D8-B235-67A87FC0F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3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EEAF-FEBF-4346-9D54-35BA94160DF8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D33B-FB5F-47D8-B235-67A87FC0F6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03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EEAF-FEBF-4346-9D54-35BA94160DF8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D33B-FB5F-47D8-B235-67A87FC0F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3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DCEEAF-FEBF-4346-9D54-35BA94160DF8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35D33B-FB5F-47D8-B235-67A87FC0F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3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28800"/>
            <a:ext cx="5308866" cy="96519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Rockwell Extra Bold" pitchFamily="18" charset="0"/>
              </a:rPr>
              <a:t>Terminology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2667000"/>
            <a:ext cx="5308866" cy="2502932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Rockwell" pitchFamily="18" charset="0"/>
              </a:rPr>
              <a:t>Anatomical Directions</a:t>
            </a:r>
          </a:p>
          <a:p>
            <a:r>
              <a:rPr lang="en-US" dirty="0">
                <a:latin typeface="Rockwell" pitchFamily="18" charset="0"/>
              </a:rPr>
              <a:t>Lesson Two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4800600"/>
            <a:ext cx="164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August </a:t>
            </a:r>
            <a:r>
              <a:rPr lang="en-US" smtClean="0"/>
              <a:t>25, </a:t>
            </a:r>
            <a:r>
              <a:rPr lang="en-US" dirty="0"/>
              <a:t>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Rockwell" pitchFamily="18" charset="0"/>
              </a:rPr>
              <a:t>Terminology-Anatomical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Proximal</a:t>
            </a:r>
          </a:p>
          <a:p>
            <a:pPr lvl="1"/>
            <a:r>
              <a:rPr lang="en-US" sz="3200" dirty="0">
                <a:latin typeface="Rockwell" pitchFamily="18" charset="0"/>
              </a:rPr>
              <a:t>Located closest to the median plane or point of attachment</a:t>
            </a:r>
          </a:p>
          <a:p>
            <a:pPr lvl="1"/>
            <a:endParaRPr lang="en-US" sz="3200" dirty="0">
              <a:latin typeface="Rockwell" pitchFamily="18" charset="0"/>
            </a:endParaRPr>
          </a:p>
          <a:p>
            <a:r>
              <a:rPr lang="en-US" sz="3600" dirty="0">
                <a:latin typeface="Rockwell" pitchFamily="18" charset="0"/>
              </a:rPr>
              <a:t>The knee is PROXIMAL to the ankle.</a:t>
            </a:r>
          </a:p>
        </p:txBody>
      </p:sp>
      <p:pic>
        <p:nvPicPr>
          <p:cNvPr id="8" name="Content Placeholder 7" descr="Anatomical Position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28878"/>
            <a:ext cx="3643124" cy="3743322"/>
          </a:xfrm>
        </p:spPr>
      </p:pic>
      <p:cxnSp>
        <p:nvCxnSpPr>
          <p:cNvPr id="9" name="Straight Connector 8"/>
          <p:cNvCxnSpPr>
            <a:stCxn id="8" idx="0"/>
            <a:endCxn id="8" idx="2"/>
          </p:cNvCxnSpPr>
          <p:nvPr/>
        </p:nvCxnSpPr>
        <p:spPr>
          <a:xfrm>
            <a:off x="6469762" y="2428878"/>
            <a:ext cx="0" cy="37433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934200" y="4953000"/>
            <a:ext cx="0" cy="9814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Rockwell" pitchFamily="18" charset="0"/>
              </a:rPr>
              <a:t>Terminology-Anatomical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Plantar</a:t>
            </a:r>
          </a:p>
          <a:p>
            <a:pPr lvl="1"/>
            <a:r>
              <a:rPr lang="en-US" sz="3200" dirty="0">
                <a:latin typeface="Rockwell" pitchFamily="18" charset="0"/>
              </a:rPr>
              <a:t>Pertaining to the sole of the foot</a:t>
            </a:r>
          </a:p>
          <a:p>
            <a:pPr lvl="1"/>
            <a:endParaRPr lang="en-US" sz="3200" dirty="0">
              <a:solidFill>
                <a:schemeClr val="tx2"/>
              </a:solidFill>
              <a:latin typeface="Rockwell" pitchFamily="18" charset="0"/>
            </a:endParaRPr>
          </a:p>
          <a:p>
            <a:r>
              <a:rPr lang="en-US" sz="3400" dirty="0">
                <a:solidFill>
                  <a:schemeClr val="tx2"/>
                </a:solidFill>
                <a:latin typeface="Rockwell" pitchFamily="18" charset="0"/>
              </a:rPr>
              <a:t>The PLANTAR surface of the right foot is sore.</a:t>
            </a:r>
          </a:p>
        </p:txBody>
      </p:sp>
      <p:pic>
        <p:nvPicPr>
          <p:cNvPr id="5" name="Content Placeholder 4" descr="Plantar surface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70487" y="2519204"/>
            <a:ext cx="2286000" cy="33832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Rockwell" pitchFamily="18" charset="0"/>
              </a:rPr>
              <a:t>Terminology-Anatomical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Dorsal</a:t>
            </a:r>
          </a:p>
          <a:p>
            <a:pPr lvl="1"/>
            <a:r>
              <a:rPr lang="en-US" sz="3200" dirty="0">
                <a:latin typeface="Rockwell" pitchFamily="18" charset="0"/>
              </a:rPr>
              <a:t>Pertaining to the back or rear</a:t>
            </a:r>
          </a:p>
          <a:p>
            <a:pPr lvl="1"/>
            <a:endParaRPr lang="en-US" sz="3200" dirty="0">
              <a:solidFill>
                <a:schemeClr val="tx2"/>
              </a:solidFill>
              <a:latin typeface="Rockwell" pitchFamily="18" charset="0"/>
            </a:endParaRPr>
          </a:p>
          <a:p>
            <a:r>
              <a:rPr lang="en-US" sz="3400" dirty="0">
                <a:solidFill>
                  <a:schemeClr val="tx2"/>
                </a:solidFill>
                <a:latin typeface="Rockwell" pitchFamily="18" charset="0"/>
              </a:rPr>
              <a:t>The dorsal surface of the left foot got stepped on.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1026" name="Picture 2" descr="C:\Users\ggoodridge\Desktop\imagesCA00556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425" y="3124200"/>
            <a:ext cx="3791375" cy="232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Rockwell" pitchFamily="18" charset="0"/>
              </a:rPr>
              <a:t>Terminology-Anatomical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Rockwell" pitchFamily="18" charset="0"/>
              </a:rPr>
              <a:t>Palmar</a:t>
            </a:r>
            <a:endParaRPr lang="en-US" sz="3200" dirty="0">
              <a:solidFill>
                <a:schemeClr val="tx2"/>
              </a:solidFill>
              <a:latin typeface="Rockwell" pitchFamily="18" charset="0"/>
            </a:endParaRPr>
          </a:p>
          <a:p>
            <a:pPr lvl="1"/>
            <a:r>
              <a:rPr lang="en-US" sz="3200" dirty="0">
                <a:latin typeface="Rockwell" pitchFamily="18" charset="0"/>
              </a:rPr>
              <a:t>Pertaining to the palm of the hand</a:t>
            </a:r>
          </a:p>
          <a:p>
            <a:pPr lvl="1"/>
            <a:endParaRPr lang="en-US" sz="3200" dirty="0">
              <a:solidFill>
                <a:schemeClr val="tx2"/>
              </a:solidFill>
              <a:latin typeface="Rockwell" pitchFamily="18" charset="0"/>
            </a:endParaRPr>
          </a:p>
          <a:p>
            <a:r>
              <a:rPr lang="en-US" sz="3400" dirty="0">
                <a:solidFill>
                  <a:schemeClr val="tx2"/>
                </a:solidFill>
                <a:latin typeface="Rockwell" pitchFamily="18" charset="0"/>
              </a:rPr>
              <a:t>The PALMAR surface had a laceration.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5025" y="3098536"/>
            <a:ext cx="3336925" cy="222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Rockwell" pitchFamily="18" charset="0"/>
              </a:rPr>
              <a:t>Terminology-Anatomical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Prone</a:t>
            </a:r>
          </a:p>
          <a:p>
            <a:pPr lvl="1"/>
            <a:r>
              <a:rPr lang="en-US" sz="3200" dirty="0">
                <a:latin typeface="Rockwell" pitchFamily="18" charset="0"/>
              </a:rPr>
              <a:t>Lying face down</a:t>
            </a:r>
          </a:p>
          <a:p>
            <a:pPr lvl="1"/>
            <a:endParaRPr lang="en-US" sz="3200" dirty="0">
              <a:solidFill>
                <a:schemeClr val="tx2"/>
              </a:solidFill>
              <a:latin typeface="Rockwell" pitchFamily="18" charset="0"/>
            </a:endParaRPr>
          </a:p>
          <a:p>
            <a:r>
              <a:rPr lang="en-US" sz="3600" dirty="0">
                <a:solidFill>
                  <a:schemeClr val="tx2"/>
                </a:solidFill>
                <a:latin typeface="Rockwell" pitchFamily="18" charset="0"/>
              </a:rPr>
              <a:t>The baby was lying PRONE on the floor.</a:t>
            </a:r>
          </a:p>
        </p:txBody>
      </p:sp>
      <p:pic>
        <p:nvPicPr>
          <p:cNvPr id="5" name="Content Placeholder 4" descr="Prone-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884416"/>
            <a:ext cx="3336925" cy="265285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Rockwell" pitchFamily="18" charset="0"/>
              </a:rPr>
              <a:t>Terminology-Anatomical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Supine</a:t>
            </a:r>
          </a:p>
          <a:p>
            <a:pPr lvl="1"/>
            <a:r>
              <a:rPr lang="en-US" sz="3200" dirty="0">
                <a:latin typeface="Rockwell" pitchFamily="18" charset="0"/>
              </a:rPr>
              <a:t>Lying face up</a:t>
            </a:r>
          </a:p>
          <a:p>
            <a:pPr lvl="1"/>
            <a:endParaRPr lang="en-US" sz="3200" dirty="0">
              <a:solidFill>
                <a:schemeClr val="tx2"/>
              </a:solidFill>
              <a:latin typeface="Rockwell" pitchFamily="18" charset="0"/>
            </a:endParaRPr>
          </a:p>
          <a:p>
            <a:r>
              <a:rPr lang="en-US" sz="3600" dirty="0">
                <a:solidFill>
                  <a:schemeClr val="tx2"/>
                </a:solidFill>
                <a:latin typeface="Rockwell" pitchFamily="18" charset="0"/>
              </a:rPr>
              <a:t>I usually sleep SUPINE.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5025" y="3272623"/>
            <a:ext cx="3336925" cy="1876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Rockwell" pitchFamily="18" charset="0"/>
              </a:rPr>
              <a:t>Terminology-Anatomical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Deep</a:t>
            </a:r>
          </a:p>
          <a:p>
            <a:pPr lvl="1"/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Away from the surface</a:t>
            </a:r>
          </a:p>
          <a:p>
            <a:endParaRPr lang="en-US" sz="3400" dirty="0">
              <a:solidFill>
                <a:schemeClr val="tx2"/>
              </a:solidFill>
              <a:latin typeface="Rockwell" pitchFamily="18" charset="0"/>
            </a:endParaRPr>
          </a:p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Superficial</a:t>
            </a:r>
          </a:p>
          <a:p>
            <a:pPr lvl="1"/>
            <a:r>
              <a:rPr lang="en-US" sz="3200" dirty="0">
                <a:latin typeface="Rockwell" pitchFamily="18" charset="0"/>
              </a:rPr>
              <a:t>On or close to the surface</a:t>
            </a:r>
            <a:endParaRPr lang="en-US" sz="3200" dirty="0">
              <a:solidFill>
                <a:schemeClr val="tx2"/>
              </a:solidFill>
              <a:latin typeface="Rockwell" pitchFamily="18" charset="0"/>
            </a:endParaRPr>
          </a:p>
        </p:txBody>
      </p:sp>
      <p:pic>
        <p:nvPicPr>
          <p:cNvPr id="6" name="Content Placeholder 5" descr="Skin Layers-2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73414" y="2487168"/>
            <a:ext cx="3400624" cy="3005908"/>
          </a:xfrm>
        </p:spPr>
      </p:pic>
      <p:sp>
        <p:nvSpPr>
          <p:cNvPr id="8" name="TextBox 7"/>
          <p:cNvSpPr txBox="1"/>
          <p:nvPr/>
        </p:nvSpPr>
        <p:spPr>
          <a:xfrm>
            <a:off x="6553200" y="2362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Rockwell" pitchFamily="18" charset="0"/>
              </a:rPr>
              <a:t>Superficial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4343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Rockwell" pitchFamily="18" charset="0"/>
              </a:rPr>
              <a:t>Deep</a:t>
            </a:r>
            <a:endParaRPr lang="en-US" sz="2000" b="1" dirty="0">
              <a:solidFill>
                <a:srgbClr val="00B050"/>
              </a:solidFill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Opposites that are partners!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Anterior is opposite of </a:t>
            </a:r>
            <a:r>
              <a:rPr lang="en-US" sz="2800" dirty="0"/>
              <a:t>___________________.</a:t>
            </a:r>
            <a:endParaRPr lang="en-US" dirty="0"/>
          </a:p>
          <a:p>
            <a:r>
              <a:rPr lang="en-US" dirty="0"/>
              <a:t>Inferior is opposite of </a:t>
            </a:r>
            <a:r>
              <a:rPr lang="en-US" sz="2800" dirty="0"/>
              <a:t>___________________.</a:t>
            </a:r>
            <a:endParaRPr lang="en-US" dirty="0"/>
          </a:p>
          <a:p>
            <a:r>
              <a:rPr lang="en-US" dirty="0"/>
              <a:t>Medial is opposite of </a:t>
            </a:r>
            <a:r>
              <a:rPr lang="en-US" sz="2800" dirty="0"/>
              <a:t>___________________.</a:t>
            </a:r>
            <a:endParaRPr lang="en-US" dirty="0"/>
          </a:p>
          <a:p>
            <a:r>
              <a:rPr lang="en-US" dirty="0"/>
              <a:t>Distal is opposite of </a:t>
            </a:r>
            <a:r>
              <a:rPr lang="en-US" sz="2800" dirty="0"/>
              <a:t>___________________.</a:t>
            </a:r>
            <a:endParaRPr lang="en-US" dirty="0"/>
          </a:p>
          <a:p>
            <a:r>
              <a:rPr lang="en-US" dirty="0"/>
              <a:t>Deep is opposite of </a:t>
            </a:r>
            <a:r>
              <a:rPr lang="en-US" sz="2800" dirty="0"/>
              <a:t>___________________.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Prone is opposite to </a:t>
            </a:r>
            <a:r>
              <a:rPr lang="en-US" sz="2800" dirty="0"/>
              <a:t>__________________.</a:t>
            </a:r>
            <a:endParaRPr lang="en-US" dirty="0"/>
          </a:p>
          <a:p>
            <a:r>
              <a:rPr lang="en-US" dirty="0" err="1"/>
              <a:t>Palmar</a:t>
            </a:r>
            <a:r>
              <a:rPr lang="en-US" dirty="0"/>
              <a:t> is opposite to </a:t>
            </a:r>
            <a:r>
              <a:rPr lang="en-US" sz="2800" dirty="0"/>
              <a:t>__________________.</a:t>
            </a:r>
          </a:p>
          <a:p>
            <a:endParaRPr lang="en-US" sz="2800" dirty="0"/>
          </a:p>
          <a:p>
            <a:r>
              <a:rPr lang="en-US" sz="2800" dirty="0"/>
              <a:t>Come up to the board and fill in the answers.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/>
          <p:cNvSpPr txBox="1">
            <a:spLocks/>
          </p:cNvSpPr>
          <p:nvPr/>
        </p:nvSpPr>
        <p:spPr>
          <a:xfrm>
            <a:off x="609600" y="1143000"/>
            <a:ext cx="4059936" cy="502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thumb is _________ to the index finger.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spine is ___________ to the shoulder.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__________ is lying on your   stomach.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___________ is lying on your back.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skin is ____________ to the bone.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lungs are _________ to the rib cage.</a:t>
            </a:r>
          </a:p>
        </p:txBody>
      </p:sp>
      <p:sp>
        <p:nvSpPr>
          <p:cNvPr id="3" name="Content Placeholder 8"/>
          <p:cNvSpPr txBox="1">
            <a:spLocks/>
          </p:cNvSpPr>
          <p:nvPr/>
        </p:nvSpPr>
        <p:spPr>
          <a:xfrm>
            <a:off x="4572000" y="1066800"/>
            <a:ext cx="4136136" cy="88666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spine is ___________ to the breast bone.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5334000"/>
            <a:ext cx="413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The abs are ___________ to the back.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4495800"/>
            <a:ext cx="4059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The toes are __________ to the ankle.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0664" y="3657600"/>
            <a:ext cx="413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The elbow is __________ to the fingers.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0664" y="2743200"/>
            <a:ext cx="4081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The chin is ___________ to the nose.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0664" y="1905000"/>
            <a:ext cx="4081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The head is ___________ to the neck.</a:t>
            </a:r>
          </a:p>
        </p:txBody>
      </p:sp>
    </p:spTree>
    <p:extLst>
      <p:ext uri="{BB962C8B-B14F-4D97-AF65-F5344CB8AC3E}">
        <p14:creationId xmlns:p14="http://schemas.microsoft.com/office/powerpoint/2010/main" val="339679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Rockwell" pitchFamily="18" charset="0"/>
              </a:rPr>
              <a:t>Terminology-Introduction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tx2"/>
                </a:solidFill>
                <a:latin typeface="Rockwell" pitchFamily="18" charset="0"/>
              </a:rPr>
              <a:t>Take out your list of medical terms and definitions.</a:t>
            </a:r>
          </a:p>
          <a:p>
            <a:pPr>
              <a:buNone/>
            </a:pPr>
            <a:r>
              <a:rPr lang="en-US" sz="3600" dirty="0">
                <a:solidFill>
                  <a:schemeClr val="tx2"/>
                </a:solidFill>
                <a:latin typeface="Rockwell" pitchFamily="18" charset="0"/>
              </a:rPr>
              <a:t> </a:t>
            </a:r>
          </a:p>
          <a:p>
            <a:r>
              <a:rPr lang="en-US" sz="3600" dirty="0">
                <a:solidFill>
                  <a:schemeClr val="tx2"/>
                </a:solidFill>
                <a:latin typeface="Rockwell" pitchFamily="18" charset="0"/>
              </a:rPr>
              <a:t>As we define the terms, if the term is on your list cross it off of your list.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Rockwell" pitchFamily="18" charset="0"/>
              </a:rPr>
              <a:t>Terminology-Anatomical Directions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Anterior</a:t>
            </a:r>
          </a:p>
          <a:p>
            <a:pPr lvl="1"/>
            <a:r>
              <a:rPr lang="en-US" sz="3200" dirty="0">
                <a:latin typeface="Rockwell" pitchFamily="18" charset="0"/>
              </a:rPr>
              <a:t>Front of the body</a:t>
            </a:r>
          </a:p>
          <a:p>
            <a:pPr lvl="1"/>
            <a:endParaRPr lang="en-US" sz="3200" dirty="0">
              <a:solidFill>
                <a:schemeClr val="tx2"/>
              </a:solidFill>
              <a:latin typeface="Rockwell" pitchFamily="18" charset="0"/>
            </a:endParaRPr>
          </a:p>
          <a:p>
            <a:r>
              <a:rPr lang="en-US" sz="3400" dirty="0">
                <a:solidFill>
                  <a:schemeClr val="tx2"/>
                </a:solidFill>
                <a:latin typeface="Rockwell" pitchFamily="18" charset="0"/>
              </a:rPr>
              <a:t>The knee cap is ANTERIOR to the knee joint.</a:t>
            </a:r>
          </a:p>
        </p:txBody>
      </p:sp>
      <p:pic>
        <p:nvPicPr>
          <p:cNvPr id="8" name="Content Placeholder 7" descr="anatomical position-skeleton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59574" y="2487613"/>
            <a:ext cx="1507827" cy="3446462"/>
          </a:xfrm>
        </p:spPr>
      </p:pic>
      <p:cxnSp>
        <p:nvCxnSpPr>
          <p:cNvPr id="7" name="Straight Arrow Connector 6"/>
          <p:cNvCxnSpPr/>
          <p:nvPr/>
        </p:nvCxnSpPr>
        <p:spPr>
          <a:xfrm flipV="1">
            <a:off x="4343400" y="4929914"/>
            <a:ext cx="1645920" cy="1754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Rockwell" pitchFamily="18" charset="0"/>
              </a:rPr>
              <a:t>Terminology-Anatomical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Posterior</a:t>
            </a:r>
          </a:p>
          <a:p>
            <a:pPr lvl="1"/>
            <a:r>
              <a:rPr lang="en-US" sz="3200" dirty="0">
                <a:latin typeface="Rockwell" pitchFamily="18" charset="0"/>
              </a:rPr>
              <a:t>Back of the body</a:t>
            </a:r>
          </a:p>
          <a:p>
            <a:pPr lvl="1"/>
            <a:endParaRPr lang="en-US" sz="3200" dirty="0">
              <a:latin typeface="Rockwell" pitchFamily="18" charset="0"/>
            </a:endParaRPr>
          </a:p>
          <a:p>
            <a:r>
              <a:rPr lang="en-US" sz="3400" dirty="0">
                <a:solidFill>
                  <a:schemeClr val="tx2"/>
                </a:solidFill>
                <a:latin typeface="Rockwell" pitchFamily="18" charset="0"/>
              </a:rPr>
              <a:t>The shoulder blade is POSTERIOR to the rib cage.</a:t>
            </a:r>
          </a:p>
        </p:txBody>
      </p:sp>
      <p:pic>
        <p:nvPicPr>
          <p:cNvPr id="6" name="Content Placeholder 5" descr="Skeleton Posterior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1200" y="2871654"/>
            <a:ext cx="1447800" cy="3147391"/>
          </a:xfrm>
        </p:spPr>
      </p:pic>
      <p:cxnSp>
        <p:nvCxnSpPr>
          <p:cNvPr id="7" name="Straight Arrow Connector 6"/>
          <p:cNvCxnSpPr/>
          <p:nvPr/>
        </p:nvCxnSpPr>
        <p:spPr>
          <a:xfrm flipV="1">
            <a:off x="3637770" y="3581400"/>
            <a:ext cx="2534430" cy="485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Rockwell" pitchFamily="18" charset="0"/>
              </a:rPr>
              <a:t>Terminology-Anatomical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Superior</a:t>
            </a:r>
          </a:p>
          <a:p>
            <a:pPr lvl="1"/>
            <a:r>
              <a:rPr lang="en-US" sz="3200" dirty="0">
                <a:latin typeface="Rockwell" pitchFamily="18" charset="0"/>
              </a:rPr>
              <a:t>Situated above</a:t>
            </a:r>
          </a:p>
          <a:p>
            <a:pPr lvl="1"/>
            <a:endParaRPr lang="en-US" sz="3200" dirty="0">
              <a:latin typeface="Rockwell" pitchFamily="18" charset="0"/>
            </a:endParaRPr>
          </a:p>
          <a:p>
            <a:r>
              <a:rPr lang="en-US" sz="3400" dirty="0">
                <a:latin typeface="Rockwell" pitchFamily="18" charset="0"/>
              </a:rPr>
              <a:t>The head is SUPERIOR to the neck.</a:t>
            </a:r>
          </a:p>
        </p:txBody>
      </p:sp>
      <p:pic>
        <p:nvPicPr>
          <p:cNvPr id="8" name="Content Placeholder 7" descr="Anatomical Position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14426" y="2487168"/>
            <a:ext cx="3566924" cy="3665027"/>
          </a:xfrm>
        </p:spPr>
      </p:pic>
      <p:sp>
        <p:nvSpPr>
          <p:cNvPr id="9" name="Up Arrow 8"/>
          <p:cNvSpPr/>
          <p:nvPr/>
        </p:nvSpPr>
        <p:spPr>
          <a:xfrm>
            <a:off x="5791200" y="2743200"/>
            <a:ext cx="2286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Rockwell" pitchFamily="18" charset="0"/>
              </a:rPr>
              <a:t>Terminology-Anatomical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Inferior</a:t>
            </a:r>
          </a:p>
          <a:p>
            <a:pPr lvl="1"/>
            <a:r>
              <a:rPr lang="en-US" sz="3200" dirty="0">
                <a:latin typeface="Rockwell" pitchFamily="18" charset="0"/>
              </a:rPr>
              <a:t>Situated below</a:t>
            </a:r>
          </a:p>
          <a:p>
            <a:pPr lvl="1"/>
            <a:endParaRPr lang="en-US" sz="3200" dirty="0">
              <a:latin typeface="Rockwell" pitchFamily="18" charset="0"/>
            </a:endParaRPr>
          </a:p>
          <a:p>
            <a:r>
              <a:rPr lang="en-US" sz="3400" dirty="0">
                <a:latin typeface="Rockwell" pitchFamily="18" charset="0"/>
              </a:rPr>
              <a:t>The ankle is INFERIOR to the hip.</a:t>
            </a:r>
          </a:p>
        </p:txBody>
      </p:sp>
      <p:pic>
        <p:nvPicPr>
          <p:cNvPr id="8" name="Content Placeholder 7" descr="Anatomical Position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461452"/>
            <a:ext cx="3566924" cy="3665027"/>
          </a:xfrm>
        </p:spPr>
      </p:pic>
      <p:sp>
        <p:nvSpPr>
          <p:cNvPr id="6" name="Down Arrow 5"/>
          <p:cNvSpPr/>
          <p:nvPr/>
        </p:nvSpPr>
        <p:spPr>
          <a:xfrm>
            <a:off x="7010400" y="4495800"/>
            <a:ext cx="304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Rockwell" pitchFamily="18" charset="0"/>
              </a:rPr>
              <a:t>Terminology-Anatomical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Medial</a:t>
            </a:r>
          </a:p>
          <a:p>
            <a:pPr lvl="1"/>
            <a:r>
              <a:rPr lang="en-US" sz="3200" dirty="0">
                <a:latin typeface="Rockwell" pitchFamily="18" charset="0"/>
              </a:rPr>
              <a:t>To the middle</a:t>
            </a:r>
          </a:p>
          <a:p>
            <a:pPr lvl="1"/>
            <a:endParaRPr lang="en-US" sz="3200" dirty="0">
              <a:latin typeface="Rockwell" pitchFamily="18" charset="0"/>
            </a:endParaRPr>
          </a:p>
          <a:p>
            <a:r>
              <a:rPr lang="en-US" sz="3400" dirty="0">
                <a:latin typeface="Rockwell" pitchFamily="18" charset="0"/>
              </a:rPr>
              <a:t>The pinky finger is MEDIAL to the thumb.</a:t>
            </a:r>
          </a:p>
          <a:p>
            <a:pPr>
              <a:buNone/>
            </a:pPr>
            <a:endParaRPr lang="en-US" sz="3400" dirty="0">
              <a:latin typeface="Rockwell" pitchFamily="18" charset="0"/>
            </a:endParaRPr>
          </a:p>
          <a:p>
            <a:r>
              <a:rPr lang="en-US" sz="2400" dirty="0">
                <a:latin typeface="Rockwell" pitchFamily="18" charset="0"/>
              </a:rPr>
              <a:t>*You must be in anatomical position!</a:t>
            </a:r>
          </a:p>
        </p:txBody>
      </p:sp>
      <p:pic>
        <p:nvPicPr>
          <p:cNvPr id="8" name="Content Placeholder 7" descr="Anatomical Position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2428878"/>
            <a:ext cx="3643124" cy="3743322"/>
          </a:xfrm>
        </p:spPr>
      </p:pic>
      <p:cxnSp>
        <p:nvCxnSpPr>
          <p:cNvPr id="9" name="Straight Connector 8"/>
          <p:cNvCxnSpPr>
            <a:stCxn id="8" idx="0"/>
            <a:endCxn id="8" idx="2"/>
          </p:cNvCxnSpPr>
          <p:nvPr/>
        </p:nvCxnSpPr>
        <p:spPr>
          <a:xfrm>
            <a:off x="6317362" y="2428878"/>
            <a:ext cx="0" cy="37433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Left Arrow 9"/>
          <p:cNvSpPr/>
          <p:nvPr/>
        </p:nvSpPr>
        <p:spPr>
          <a:xfrm>
            <a:off x="6858000" y="4343400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Rockwell" pitchFamily="18" charset="0"/>
              </a:rPr>
              <a:t>Terminology-Anatomical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Lateral</a:t>
            </a:r>
          </a:p>
          <a:p>
            <a:pPr lvl="1"/>
            <a:r>
              <a:rPr lang="en-US" sz="3200" dirty="0">
                <a:latin typeface="Rockwell" pitchFamily="18" charset="0"/>
              </a:rPr>
              <a:t>To the side</a:t>
            </a:r>
          </a:p>
          <a:p>
            <a:pPr lvl="1"/>
            <a:endParaRPr lang="en-US" sz="3200" dirty="0">
              <a:latin typeface="Rockwell" pitchFamily="18" charset="0"/>
            </a:endParaRPr>
          </a:p>
          <a:p>
            <a:r>
              <a:rPr lang="en-US" sz="3400" dirty="0">
                <a:latin typeface="Rockwell" pitchFamily="18" charset="0"/>
              </a:rPr>
              <a:t>The ears are LATERAL to the nose.</a:t>
            </a:r>
          </a:p>
        </p:txBody>
      </p:sp>
      <p:pic>
        <p:nvPicPr>
          <p:cNvPr id="8" name="Content Placeholder 7" descr="Anatomical Position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2472678"/>
            <a:ext cx="3556000" cy="3653802"/>
          </a:xfrm>
        </p:spPr>
      </p:pic>
      <p:cxnSp>
        <p:nvCxnSpPr>
          <p:cNvPr id="9" name="Straight Connector 8"/>
          <p:cNvCxnSpPr>
            <a:stCxn id="8" idx="0"/>
            <a:endCxn id="8" idx="2"/>
          </p:cNvCxnSpPr>
          <p:nvPr/>
        </p:nvCxnSpPr>
        <p:spPr>
          <a:xfrm>
            <a:off x="6197600" y="2472678"/>
            <a:ext cx="0" cy="36538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6477000" y="28194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Rockwell" pitchFamily="18" charset="0"/>
              </a:rPr>
              <a:t>Terminology-Anatomical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Distal</a:t>
            </a:r>
          </a:p>
          <a:p>
            <a:pPr lvl="1"/>
            <a:r>
              <a:rPr lang="en-US" sz="3200" dirty="0">
                <a:latin typeface="Rockwell" pitchFamily="18" charset="0"/>
              </a:rPr>
              <a:t>Located farthest away from the median plane or point of attachment</a:t>
            </a:r>
          </a:p>
          <a:p>
            <a:pPr lvl="1">
              <a:buNone/>
            </a:pPr>
            <a:endParaRPr lang="en-US" sz="3400" dirty="0">
              <a:latin typeface="Rockwell" pitchFamily="18" charset="0"/>
            </a:endParaRPr>
          </a:p>
          <a:p>
            <a:r>
              <a:rPr lang="en-US" sz="3400" dirty="0">
                <a:latin typeface="Rockwell" pitchFamily="18" charset="0"/>
              </a:rPr>
              <a:t>The fingers are DISTAL to the elbow.</a:t>
            </a:r>
          </a:p>
        </p:txBody>
      </p:sp>
      <p:pic>
        <p:nvPicPr>
          <p:cNvPr id="8" name="Content Placeholder 7" descr="Anatomical Position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2676" y="2539748"/>
            <a:ext cx="3490724" cy="3586731"/>
          </a:xfrm>
        </p:spPr>
      </p:pic>
      <p:cxnSp>
        <p:nvCxnSpPr>
          <p:cNvPr id="9" name="Straight Connector 8"/>
          <p:cNvCxnSpPr>
            <a:stCxn id="8" idx="0"/>
            <a:endCxn id="8" idx="2"/>
          </p:cNvCxnSpPr>
          <p:nvPr/>
        </p:nvCxnSpPr>
        <p:spPr>
          <a:xfrm>
            <a:off x="6408038" y="2539748"/>
            <a:ext cx="0" cy="35867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7052119" y="37338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847</TotalTime>
  <Words>429</Words>
  <Application>Microsoft Office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Garamond</vt:lpstr>
      <vt:lpstr>Rockwell</vt:lpstr>
      <vt:lpstr>Rockwell Extra Bold</vt:lpstr>
      <vt:lpstr>Organic</vt:lpstr>
      <vt:lpstr>Terminology</vt:lpstr>
      <vt:lpstr>Terminology-Introduction</vt:lpstr>
      <vt:lpstr>Terminology-Anatomical Directions</vt:lpstr>
      <vt:lpstr>Terminology-Anatomical Directions</vt:lpstr>
      <vt:lpstr>Terminology-Anatomical Directions</vt:lpstr>
      <vt:lpstr>Terminology-Anatomical Directions</vt:lpstr>
      <vt:lpstr>Terminology-Anatomical Directions</vt:lpstr>
      <vt:lpstr>Terminology-Anatomical Directions</vt:lpstr>
      <vt:lpstr>Terminology-Anatomical Directions</vt:lpstr>
      <vt:lpstr>Terminology-Anatomical Directions</vt:lpstr>
      <vt:lpstr>Terminology-Anatomical Directions</vt:lpstr>
      <vt:lpstr>Terminology-Anatomical Directions</vt:lpstr>
      <vt:lpstr>Terminology-Anatomical Directions</vt:lpstr>
      <vt:lpstr>Terminology-Anatomical Directions</vt:lpstr>
      <vt:lpstr>Terminology-Anatomical Directions</vt:lpstr>
      <vt:lpstr>Terminology-Anatomical Directions</vt:lpstr>
      <vt:lpstr>Opposites that are partners!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Terminology-</dc:title>
  <dc:creator>Basset Hounds</dc:creator>
  <cp:lastModifiedBy>Nicholson Julia</cp:lastModifiedBy>
  <cp:revision>58</cp:revision>
  <dcterms:created xsi:type="dcterms:W3CDTF">2010-07-28T01:32:29Z</dcterms:created>
  <dcterms:modified xsi:type="dcterms:W3CDTF">2017-08-25T15:36:43Z</dcterms:modified>
</cp:coreProperties>
</file>